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64" r:id="rId6"/>
    <p:sldId id="259" r:id="rId7"/>
    <p:sldId id="260" r:id="rId8"/>
    <p:sldId id="261" r:id="rId9"/>
    <p:sldId id="262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2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9/16/2022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D4D97A-A785-4E79-9C60-C54BE9E6D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686015"/>
          </a:xfrm>
        </p:spPr>
        <p:txBody>
          <a:bodyPr>
            <a:normAutofit/>
          </a:bodyPr>
          <a:lstStyle/>
          <a:p>
            <a:br>
              <a:rPr lang="en-US" sz="5000" dirty="0"/>
            </a:br>
            <a:r>
              <a:rPr lang="en-US" sz="5000" dirty="0"/>
              <a:t>Predictive analysis</a:t>
            </a:r>
            <a:br>
              <a:rPr lang="en-US" sz="5000" dirty="0"/>
            </a:br>
            <a:r>
              <a:rPr lang="en-US" sz="5000" dirty="0"/>
              <a:t>Final Project</a:t>
            </a:r>
            <a:br>
              <a:rPr lang="en-US" sz="5000" dirty="0"/>
            </a:br>
            <a:r>
              <a:rPr lang="en-US" sz="5000" dirty="0" err="1"/>
              <a:t>Test_diabetes</a:t>
            </a:r>
            <a:endParaRPr lang="en-US" sz="5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8AFC90-5EDC-46CB-9715-036F9F85C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Bianca Finol Hernandez – </a:t>
            </a:r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E0714A4C-A800-42D0-9FE0-39FB65955B8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90" r="35576" b="-1"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E7E3691-9C11-479B-825E-C59CDD29E8F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89373" y="5952744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5518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2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14A1B-79DC-46E9-ABF3-541BFDAB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464F0-73D2-4017-9940-EEAEEDB2A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0" y="1737360"/>
            <a:ext cx="10058400" cy="4023360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Business should determine if they are agreeing to have False Positive, i.e., if they prefer to have a patient misclassified as diabetic than a patient misclassified as no diabetic.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they are agreeing to have FP the model recommended is Decision tree.  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3352C1A-2026-48A9-8617-53FD1DB21E55}"/>
              </a:ext>
            </a:extLst>
          </p:cNvPr>
          <p:cNvGrpSpPr/>
          <p:nvPr/>
        </p:nvGrpSpPr>
        <p:grpSpPr>
          <a:xfrm>
            <a:off x="3552359" y="3236426"/>
            <a:ext cx="5310877" cy="2286804"/>
            <a:chOff x="3552359" y="3236426"/>
            <a:chExt cx="5310877" cy="228680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F10660C-7EAB-4D63-9CB0-2B5ACE0E66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702" r="51772" b="16137"/>
            <a:stretch/>
          </p:blipFill>
          <p:spPr>
            <a:xfrm>
              <a:off x="3552359" y="3255016"/>
              <a:ext cx="3798017" cy="226821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45C245D-3B6C-49D1-B11A-3A2EF8B9C8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05198" y="3236426"/>
              <a:ext cx="1358038" cy="226821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84EE4C1-4D49-41A1-BC57-F5383CBE8ACE}"/>
                </a:ext>
              </a:extLst>
            </p:cNvPr>
            <p:cNvSpPr txBox="1"/>
            <p:nvPr/>
          </p:nvSpPr>
          <p:spPr>
            <a:xfrm>
              <a:off x="7729028" y="3255016"/>
              <a:ext cx="910377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False </a:t>
              </a:r>
            </a:p>
            <a:p>
              <a:r>
                <a:rPr lang="en-US" dirty="0"/>
                <a:t>Positive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DD8BF7D-A307-4F30-9597-362E10535096}"/>
                </a:ext>
              </a:extLst>
            </p:cNvPr>
            <p:cNvSpPr/>
            <p:nvPr/>
          </p:nvSpPr>
          <p:spPr>
            <a:xfrm>
              <a:off x="3552359" y="4465983"/>
              <a:ext cx="5310877" cy="43732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0DA0F2F-08B0-46C7-BE4F-328F62DFF4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94720" y="57291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353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9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8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12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14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CA9B61-11B8-4C3F-AD62-B44CEC421D57}"/>
              </a:ext>
            </a:extLst>
          </p:cNvPr>
          <p:cNvSpPr txBox="1"/>
          <p:nvPr/>
        </p:nvSpPr>
        <p:spPr>
          <a:xfrm>
            <a:off x="1097280" y="758952"/>
            <a:ext cx="10058400" cy="3892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18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F5414C2-C04B-4265-A669-CEDF233436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08035" y="38203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0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FF8272-521C-4857-8CFC-F3E124A8B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Objective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6A363-5785-414E-BFAF-D790C1CFE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413663" cy="5646208"/>
          </a:xfrm>
        </p:spPr>
        <p:txBody>
          <a:bodyPr anchor="ctr">
            <a:normAutofit/>
          </a:bodyPr>
          <a:lstStyle/>
          <a:p>
            <a:r>
              <a:rPr lang="en-US" dirty="0"/>
              <a:t>The objective of this project is finding factors that could increase the risk of having diabetes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A7DB4EF-905A-4FE3-8634-6AE193B704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5679" y="59454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8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81"/>
    </mc:Choice>
    <mc:Fallback xmlns="">
      <p:transition spd="slow" advTm="7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55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08C14-15A3-45B7-90C5-9653C8A24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619" y="149662"/>
            <a:ext cx="10058400" cy="1450757"/>
          </a:xfrm>
        </p:spPr>
        <p:txBody>
          <a:bodyPr/>
          <a:lstStyle/>
          <a:p>
            <a:r>
              <a:rPr lang="en-US" dirty="0"/>
              <a:t>Dataset- 9 variables</a:t>
            </a:r>
          </a:p>
        </p:txBody>
      </p:sp>
      <p:pic>
        <p:nvPicPr>
          <p:cNvPr id="1027" name="Picture 1">
            <a:extLst>
              <a:ext uri="{FF2B5EF4-FFF2-40B4-BE49-F238E27FC236}">
                <a16:creationId xmlns:a16="http://schemas.microsoft.com/office/drawing/2014/main" id="{3046DDC7-015E-4A84-8426-A671E62FC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0" b="4716"/>
          <a:stretch>
            <a:fillRect/>
          </a:stretch>
        </p:blipFill>
        <p:spPr bwMode="auto">
          <a:xfrm>
            <a:off x="778210" y="2055985"/>
            <a:ext cx="5317790" cy="15538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27650A-268B-4D7A-B315-0DFF70E1766F}"/>
              </a:ext>
            </a:extLst>
          </p:cNvPr>
          <p:cNvSpPr txBox="1"/>
          <p:nvPr/>
        </p:nvSpPr>
        <p:spPr>
          <a:xfrm>
            <a:off x="7237115" y="3982567"/>
            <a:ext cx="3273287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Target Variable is  Outcome</a:t>
            </a:r>
          </a:p>
          <a:p>
            <a:endParaRPr lang="en-US" dirty="0"/>
          </a:p>
          <a:p>
            <a:r>
              <a:rPr lang="en-US" dirty="0"/>
              <a:t>Outcome is a binary variable.</a:t>
            </a:r>
          </a:p>
          <a:p>
            <a:r>
              <a:rPr lang="en-US" dirty="0"/>
              <a:t>0= no have diabetes</a:t>
            </a:r>
          </a:p>
          <a:p>
            <a:r>
              <a:rPr lang="en-US" dirty="0"/>
              <a:t>1= have diabetes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465B4E4-1069-4A41-B140-DD88B467CA02}"/>
              </a:ext>
            </a:extLst>
          </p:cNvPr>
          <p:cNvGrpSpPr/>
          <p:nvPr/>
        </p:nvGrpSpPr>
        <p:grpSpPr>
          <a:xfrm>
            <a:off x="778210" y="4025083"/>
            <a:ext cx="5410555" cy="1730330"/>
            <a:chOff x="6932385" y="2405576"/>
            <a:chExt cx="4865719" cy="1587297"/>
          </a:xfrm>
        </p:grpSpPr>
        <p:pic>
          <p:nvPicPr>
            <p:cNvPr id="1028" name="Picture 1">
              <a:extLst>
                <a:ext uri="{FF2B5EF4-FFF2-40B4-BE49-F238E27FC236}">
                  <a16:creationId xmlns:a16="http://schemas.microsoft.com/office/drawing/2014/main" id="{48E0EA90-816D-42E4-A86B-74E68C69716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716"/>
            <a:stretch/>
          </p:blipFill>
          <p:spPr bwMode="auto">
            <a:xfrm>
              <a:off x="6932385" y="2405576"/>
              <a:ext cx="4865719" cy="158729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37A5BE5-6145-4E95-8E4F-93C3DB8F9B9A}"/>
                </a:ext>
              </a:extLst>
            </p:cNvPr>
            <p:cNvSpPr/>
            <p:nvPr/>
          </p:nvSpPr>
          <p:spPr>
            <a:xfrm>
              <a:off x="6932385" y="3482008"/>
              <a:ext cx="4865719" cy="215348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D3F9BF70-E21E-49C9-A5DC-CCC1287CC2E0}"/>
              </a:ext>
            </a:extLst>
          </p:cNvPr>
          <p:cNvSpPr txBox="1"/>
          <p:nvPr/>
        </p:nvSpPr>
        <p:spPr>
          <a:xfrm flipH="1">
            <a:off x="7612710" y="2055696"/>
            <a:ext cx="2763742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en-US" dirty="0"/>
              <a:t>Dataset: </a:t>
            </a:r>
            <a:r>
              <a:rPr lang="en-US" dirty="0" err="1"/>
              <a:t>Test_Diabetes</a:t>
            </a:r>
            <a:endParaRPr lang="en-US" dirty="0"/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8BF99E6-7680-4C0C-AC6D-BED41710D5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04190" y="57554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056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2"/>
    </mc:Choice>
    <mc:Fallback xmlns="">
      <p:transition spd="slow" advTm="2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C4355AEC-7223-4E9B-A950-694A83907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 – Data cleaning</a:t>
            </a:r>
          </a:p>
        </p:txBody>
      </p:sp>
      <p:pic>
        <p:nvPicPr>
          <p:cNvPr id="2052" name="Picture 1">
            <a:extLst>
              <a:ext uri="{FF2B5EF4-FFF2-40B4-BE49-F238E27FC236}">
                <a16:creationId xmlns:a16="http://schemas.microsoft.com/office/drawing/2014/main" id="{BD5BEE45-9CC6-4145-8D61-B07A818FE3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1" r="25019" b="37981"/>
          <a:stretch/>
        </p:blipFill>
        <p:spPr bwMode="auto">
          <a:xfrm>
            <a:off x="7864717" y="2981739"/>
            <a:ext cx="3763805" cy="11968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010E964-3741-4BD0-AC4F-8B1F97365078}"/>
              </a:ext>
            </a:extLst>
          </p:cNvPr>
          <p:cNvGrpSpPr/>
          <p:nvPr/>
        </p:nvGrpSpPr>
        <p:grpSpPr>
          <a:xfrm>
            <a:off x="461815" y="2187901"/>
            <a:ext cx="6190775" cy="1450756"/>
            <a:chOff x="461816" y="2186609"/>
            <a:chExt cx="5943600" cy="1094241"/>
          </a:xfrm>
        </p:grpSpPr>
        <p:pic>
          <p:nvPicPr>
            <p:cNvPr id="2050" name="Picture 1">
              <a:extLst>
                <a:ext uri="{FF2B5EF4-FFF2-40B4-BE49-F238E27FC236}">
                  <a16:creationId xmlns:a16="http://schemas.microsoft.com/office/drawing/2014/main" id="{C75F7A37-73B8-4536-A5AF-AA7CA88CFE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816" y="2195000"/>
              <a:ext cx="5943600" cy="108585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1385AB0-CDB0-4355-A01B-BA1342FE24F4}"/>
                </a:ext>
              </a:extLst>
            </p:cNvPr>
            <p:cNvSpPr/>
            <p:nvPr/>
          </p:nvSpPr>
          <p:spPr>
            <a:xfrm>
              <a:off x="3432313" y="2186609"/>
              <a:ext cx="543339" cy="1094241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34F0A9-C018-4F6D-A396-32C8CFEC94BB}"/>
              </a:ext>
            </a:extLst>
          </p:cNvPr>
          <p:cNvGrpSpPr/>
          <p:nvPr/>
        </p:nvGrpSpPr>
        <p:grpSpPr>
          <a:xfrm>
            <a:off x="492938" y="4180734"/>
            <a:ext cx="6190774" cy="2060223"/>
            <a:chOff x="321139" y="3999182"/>
            <a:chExt cx="5943600" cy="1771650"/>
          </a:xfrm>
        </p:grpSpPr>
        <p:pic>
          <p:nvPicPr>
            <p:cNvPr id="2051" name="Picture 1">
              <a:extLst>
                <a:ext uri="{FF2B5EF4-FFF2-40B4-BE49-F238E27FC236}">
                  <a16:creationId xmlns:a16="http://schemas.microsoft.com/office/drawing/2014/main" id="{C00F6F33-6D4D-45F1-9FE5-9558485261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05"/>
            <a:stretch>
              <a:fillRect/>
            </a:stretch>
          </p:blipFill>
          <p:spPr bwMode="auto">
            <a:xfrm>
              <a:off x="321139" y="3999182"/>
              <a:ext cx="5943600" cy="177165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1466C05-BA20-4EFE-8EA9-C07B3534CC68}"/>
                </a:ext>
              </a:extLst>
            </p:cNvPr>
            <p:cNvSpPr/>
            <p:nvPr/>
          </p:nvSpPr>
          <p:spPr>
            <a:xfrm>
              <a:off x="321139" y="4465983"/>
              <a:ext cx="4224358" cy="198782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F8978ED-EA9C-4404-B303-B2BC6286122C}"/>
              </a:ext>
            </a:extLst>
          </p:cNvPr>
          <p:cNvSpPr txBox="1"/>
          <p:nvPr/>
        </p:nvSpPr>
        <p:spPr>
          <a:xfrm flipH="1">
            <a:off x="8222310" y="2530695"/>
            <a:ext cx="2763742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en-US" dirty="0"/>
              <a:t>Value of replacement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ED4623-D598-4E2F-A574-B16362CA9233}"/>
              </a:ext>
            </a:extLst>
          </p:cNvPr>
          <p:cNvSpPr txBox="1"/>
          <p:nvPr/>
        </p:nvSpPr>
        <p:spPr>
          <a:xfrm flipH="1">
            <a:off x="561114" y="1867268"/>
            <a:ext cx="2763742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Missing values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E3BF5B-6EF0-45E3-8D85-C63EC19486AC}"/>
              </a:ext>
            </a:extLst>
          </p:cNvPr>
          <p:cNvSpPr txBox="1"/>
          <p:nvPr/>
        </p:nvSpPr>
        <p:spPr>
          <a:xfrm flipH="1">
            <a:off x="492938" y="3845935"/>
            <a:ext cx="5457288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Zero writing as a character for variable insulin </a:t>
            </a:r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30E94C05-342C-42D4-9A03-37E5FCBF91B2}"/>
              </a:ext>
            </a:extLst>
          </p:cNvPr>
          <p:cNvSpPr/>
          <p:nvPr/>
        </p:nvSpPr>
        <p:spPr>
          <a:xfrm>
            <a:off x="7010400" y="2690191"/>
            <a:ext cx="662609" cy="263718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61F1715-D31C-4900-8846-B01151E962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19791" y="53373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28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52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366AB-72C2-47A1-B53F-2A18A8375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</a:t>
            </a:r>
          </a:p>
        </p:txBody>
      </p:sp>
      <p:pic>
        <p:nvPicPr>
          <p:cNvPr id="3074" name="Picture 1">
            <a:extLst>
              <a:ext uri="{FF2B5EF4-FFF2-40B4-BE49-F238E27FC236}">
                <a16:creationId xmlns:a16="http://schemas.microsoft.com/office/drawing/2014/main" id="{7BF3DAA8-05CF-4060-806B-A88DFD6B78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156"/>
          <a:stretch/>
        </p:blipFill>
        <p:spPr bwMode="auto">
          <a:xfrm>
            <a:off x="4410868" y="2424730"/>
            <a:ext cx="3977758" cy="1149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F4ECC79-B35E-44AC-9113-62BD15195DA0}"/>
              </a:ext>
            </a:extLst>
          </p:cNvPr>
          <p:cNvSpPr txBox="1"/>
          <p:nvPr/>
        </p:nvSpPr>
        <p:spPr>
          <a:xfrm flipH="1">
            <a:off x="1317928" y="2424730"/>
            <a:ext cx="28830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Split the data: </a:t>
            </a:r>
          </a:p>
          <a:p>
            <a:endParaRPr lang="en-US" dirty="0"/>
          </a:p>
          <a:p>
            <a:r>
              <a:rPr lang="en-US" dirty="0"/>
              <a:t>80% for training</a:t>
            </a:r>
          </a:p>
          <a:p>
            <a:r>
              <a:rPr lang="en-US" dirty="0"/>
              <a:t>20% validation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CE946684-CD68-4D4F-BCAD-0F11BB29D71A}"/>
              </a:ext>
            </a:extLst>
          </p:cNvPr>
          <p:cNvSpPr/>
          <p:nvPr/>
        </p:nvSpPr>
        <p:spPr>
          <a:xfrm>
            <a:off x="8028711" y="3163394"/>
            <a:ext cx="569844" cy="1590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57CB4AE-3153-4911-B95E-31FADE29A073}"/>
              </a:ext>
            </a:extLst>
          </p:cNvPr>
          <p:cNvSpPr/>
          <p:nvPr/>
        </p:nvSpPr>
        <p:spPr>
          <a:xfrm>
            <a:off x="8035339" y="3382054"/>
            <a:ext cx="569844" cy="1590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6020E5-A464-46F0-BCA3-B02D90274F42}"/>
              </a:ext>
            </a:extLst>
          </p:cNvPr>
          <p:cNvSpPr txBox="1"/>
          <p:nvPr/>
        </p:nvSpPr>
        <p:spPr>
          <a:xfrm>
            <a:off x="9157253" y="1896379"/>
            <a:ext cx="2279374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Total observations 768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FAA0BD-0DAF-47E9-A742-7587D5CF3282}"/>
              </a:ext>
            </a:extLst>
          </p:cNvPr>
          <p:cNvSpPr txBox="1"/>
          <p:nvPr/>
        </p:nvSpPr>
        <p:spPr>
          <a:xfrm>
            <a:off x="9651557" y="2859914"/>
            <a:ext cx="1570383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612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7EA951-13DA-4B7A-BDB9-A008744E2F94}"/>
              </a:ext>
            </a:extLst>
          </p:cNvPr>
          <p:cNvSpPr txBox="1"/>
          <p:nvPr/>
        </p:nvSpPr>
        <p:spPr>
          <a:xfrm>
            <a:off x="9658185" y="3277356"/>
            <a:ext cx="1570383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Validation 156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C19CB4-A30D-43B8-9651-4E03925BBB9A}"/>
              </a:ext>
            </a:extLst>
          </p:cNvPr>
          <p:cNvSpPr txBox="1"/>
          <p:nvPr/>
        </p:nvSpPr>
        <p:spPr>
          <a:xfrm flipH="1">
            <a:off x="1097280" y="4640722"/>
            <a:ext cx="102717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purpose of split the data are the following: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Prevent overfitting / underfitting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Validate the model with another subset</a:t>
            </a:r>
          </a:p>
          <a:p>
            <a:endParaRPr lang="en-US" dirty="0"/>
          </a:p>
        </p:txBody>
      </p: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661C05-441C-4842-9DAE-E6B9352233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278270" y="51718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02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4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BB09E-4FAC-4066-8BBF-1BF327566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 - Stepwise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4EBB44-7985-4F72-A918-C57CFD586854}"/>
              </a:ext>
            </a:extLst>
          </p:cNvPr>
          <p:cNvSpPr txBox="1"/>
          <p:nvPr/>
        </p:nvSpPr>
        <p:spPr>
          <a:xfrm>
            <a:off x="428830" y="1856523"/>
            <a:ext cx="6247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model end in the 6</a:t>
            </a:r>
            <a:r>
              <a:rPr lang="en-US" baseline="30000" dirty="0"/>
              <a:t>th</a:t>
            </a:r>
            <a:r>
              <a:rPr lang="en-US" dirty="0"/>
              <a:t> step. The variables are the following:</a:t>
            </a:r>
          </a:p>
        </p:txBody>
      </p:sp>
      <p:pic>
        <p:nvPicPr>
          <p:cNvPr id="4098" name="Picture 1">
            <a:extLst>
              <a:ext uri="{FF2B5EF4-FFF2-40B4-BE49-F238E27FC236}">
                <a16:creationId xmlns:a16="http://schemas.microsoft.com/office/drawing/2014/main" id="{04028DCA-96CD-46D8-AA5D-311CE6498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831" y="4296296"/>
            <a:ext cx="4248150" cy="1866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051F984-1C6D-48CE-8A58-EC75B94C93F7}"/>
              </a:ext>
            </a:extLst>
          </p:cNvPr>
          <p:cNvSpPr txBox="1"/>
          <p:nvPr/>
        </p:nvSpPr>
        <p:spPr>
          <a:xfrm flipH="1">
            <a:off x="428830" y="3737715"/>
            <a:ext cx="4248149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Performance of training vs validation data</a:t>
            </a:r>
          </a:p>
        </p:txBody>
      </p:sp>
      <p:pic>
        <p:nvPicPr>
          <p:cNvPr id="4099" name="Picture 1">
            <a:extLst>
              <a:ext uri="{FF2B5EF4-FFF2-40B4-BE49-F238E27FC236}">
                <a16:creationId xmlns:a16="http://schemas.microsoft.com/office/drawing/2014/main" id="{96AF37A1-B0E8-4780-B8F5-B0FD21527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50" b="6250"/>
          <a:stretch>
            <a:fillRect/>
          </a:stretch>
        </p:blipFill>
        <p:spPr bwMode="auto">
          <a:xfrm>
            <a:off x="428830" y="2215649"/>
            <a:ext cx="6247805" cy="1321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123E29B-EFEA-4B67-9A42-EFAA6953C3F9}"/>
              </a:ext>
            </a:extLst>
          </p:cNvPr>
          <p:cNvSpPr/>
          <p:nvPr/>
        </p:nvSpPr>
        <p:spPr>
          <a:xfrm>
            <a:off x="4558153" y="2346651"/>
            <a:ext cx="848139" cy="119065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D9CA7A-9B9F-4596-8FF4-7651E0CC1FA0}"/>
              </a:ext>
            </a:extLst>
          </p:cNvPr>
          <p:cNvSpPr txBox="1"/>
          <p:nvPr/>
        </p:nvSpPr>
        <p:spPr>
          <a:xfrm flipH="1">
            <a:off x="7515021" y="1977319"/>
            <a:ext cx="4248149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Important variables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E61E05-B908-4034-A140-846C26C7289B}"/>
              </a:ext>
            </a:extLst>
          </p:cNvPr>
          <p:cNvSpPr txBox="1"/>
          <p:nvPr/>
        </p:nvSpPr>
        <p:spPr>
          <a:xfrm>
            <a:off x="8004313" y="2586610"/>
            <a:ext cx="238898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BMI</a:t>
            </a:r>
          </a:p>
          <a:p>
            <a:r>
              <a:rPr lang="en-US" dirty="0" err="1"/>
              <a:t>DiabetesPedigree</a:t>
            </a:r>
            <a:endParaRPr lang="en-US" dirty="0"/>
          </a:p>
          <a:p>
            <a:r>
              <a:rPr lang="en-US" dirty="0"/>
              <a:t>Glucose</a:t>
            </a:r>
          </a:p>
          <a:p>
            <a:r>
              <a:rPr lang="en-US" dirty="0"/>
              <a:t>Number of pregnancies</a:t>
            </a:r>
          </a:p>
          <a:p>
            <a:r>
              <a:rPr lang="en-US" dirty="0"/>
              <a:t>Insulin </a:t>
            </a:r>
          </a:p>
          <a:p>
            <a:r>
              <a:rPr lang="en-US" dirty="0"/>
              <a:t>Age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428B56-DB0D-4594-AC50-454DC4EF1582}"/>
              </a:ext>
            </a:extLst>
          </p:cNvPr>
          <p:cNvSpPr txBox="1"/>
          <p:nvPr/>
        </p:nvSpPr>
        <p:spPr>
          <a:xfrm flipH="1">
            <a:off x="7515019" y="4580895"/>
            <a:ext cx="4451693" cy="646331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Variables no consider important for the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9CD022-CFA5-4218-90E3-DDC4EFA57015}"/>
              </a:ext>
            </a:extLst>
          </p:cNvPr>
          <p:cNvSpPr txBox="1"/>
          <p:nvPr/>
        </p:nvSpPr>
        <p:spPr>
          <a:xfrm>
            <a:off x="7719619" y="5282519"/>
            <a:ext cx="1589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Skin Thickness</a:t>
            </a:r>
          </a:p>
          <a:p>
            <a:r>
              <a:rPr lang="en-US" dirty="0"/>
              <a:t>Blood pressure</a:t>
            </a:r>
          </a:p>
        </p:txBody>
      </p:sp>
      <p:pic>
        <p:nvPicPr>
          <p:cNvPr id="1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2C6089E-8CA7-41E1-AD73-348F1D9CC4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50880" y="56444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669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1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B5830-3593-43AA-948D-A32F0F5DE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</a:t>
            </a:r>
          </a:p>
        </p:txBody>
      </p:sp>
      <p:pic>
        <p:nvPicPr>
          <p:cNvPr id="5122" name="Picture 1">
            <a:extLst>
              <a:ext uri="{FF2B5EF4-FFF2-40B4-BE49-F238E27FC236}">
                <a16:creationId xmlns:a16="http://schemas.microsoft.com/office/drawing/2014/main" id="{FAFB4A10-9B4B-47FC-9E69-286990D01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99" b="8000"/>
          <a:stretch>
            <a:fillRect/>
          </a:stretch>
        </p:blipFill>
        <p:spPr bwMode="auto">
          <a:xfrm>
            <a:off x="673312" y="1974641"/>
            <a:ext cx="10171600" cy="1450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74055A-91AB-4F60-98CF-2D07A5E9D844}"/>
              </a:ext>
            </a:extLst>
          </p:cNvPr>
          <p:cNvSpPr txBox="1"/>
          <p:nvPr/>
        </p:nvSpPr>
        <p:spPr>
          <a:xfrm flipH="1">
            <a:off x="8455925" y="4002159"/>
            <a:ext cx="2238579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Important variables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29795A-7204-4689-9860-83158E922760}"/>
              </a:ext>
            </a:extLst>
          </p:cNvPr>
          <p:cNvSpPr txBox="1"/>
          <p:nvPr/>
        </p:nvSpPr>
        <p:spPr>
          <a:xfrm>
            <a:off x="8455925" y="4582201"/>
            <a:ext cx="9281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Glucose</a:t>
            </a:r>
          </a:p>
          <a:p>
            <a:r>
              <a:rPr lang="en-US" dirty="0"/>
              <a:t>BMI</a:t>
            </a:r>
          </a:p>
          <a:p>
            <a:r>
              <a:rPr lang="en-US" dirty="0"/>
              <a:t> Age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C84B11-E4F0-4919-A000-190B66B39EF8}"/>
              </a:ext>
            </a:extLst>
          </p:cNvPr>
          <p:cNvGrpSpPr/>
          <p:nvPr/>
        </p:nvGrpSpPr>
        <p:grpSpPr>
          <a:xfrm>
            <a:off x="673312" y="4577881"/>
            <a:ext cx="3904629" cy="925086"/>
            <a:chOff x="773388" y="4108175"/>
            <a:chExt cx="4436701" cy="1188402"/>
          </a:xfrm>
        </p:grpSpPr>
        <p:pic>
          <p:nvPicPr>
            <p:cNvPr id="5123" name="Picture 1">
              <a:extLst>
                <a:ext uri="{FF2B5EF4-FFF2-40B4-BE49-F238E27FC236}">
                  <a16:creationId xmlns:a16="http://schemas.microsoft.com/office/drawing/2014/main" id="{EF5316D2-13F3-4C4B-9F46-611F0F4F7A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388" y="4108175"/>
              <a:ext cx="4436701" cy="118840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A487F62-8622-45CF-B442-D2577DE12FA1}"/>
                </a:ext>
              </a:extLst>
            </p:cNvPr>
            <p:cNvSpPr/>
            <p:nvPr/>
          </p:nvSpPr>
          <p:spPr>
            <a:xfrm>
              <a:off x="821634" y="4784034"/>
              <a:ext cx="4333461" cy="212035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FFC1252-12BE-46CE-A69C-653D127A596B}"/>
              </a:ext>
            </a:extLst>
          </p:cNvPr>
          <p:cNvSpPr txBox="1"/>
          <p:nvPr/>
        </p:nvSpPr>
        <p:spPr>
          <a:xfrm>
            <a:off x="2025697" y="4651514"/>
            <a:ext cx="1274093" cy="27699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Training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A4FCD1-CE89-4395-AF69-31F2677E47D9}"/>
              </a:ext>
            </a:extLst>
          </p:cNvPr>
          <p:cNvSpPr txBox="1"/>
          <p:nvPr/>
        </p:nvSpPr>
        <p:spPr>
          <a:xfrm>
            <a:off x="3423805" y="4661986"/>
            <a:ext cx="1105737" cy="27699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Validation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E314BEC-18C9-4260-A14B-A6517D40DD95}"/>
              </a:ext>
            </a:extLst>
          </p:cNvPr>
          <p:cNvSpPr/>
          <p:nvPr/>
        </p:nvSpPr>
        <p:spPr>
          <a:xfrm>
            <a:off x="7394713" y="2226365"/>
            <a:ext cx="967409" cy="1206238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4E64AF-4BAA-407F-A973-B39F84EF55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44912" y="56818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174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F5535-48A7-4239-B237-C04522474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models</a:t>
            </a:r>
          </a:p>
        </p:txBody>
      </p:sp>
      <p:pic>
        <p:nvPicPr>
          <p:cNvPr id="6146" name="Picture 1">
            <a:extLst>
              <a:ext uri="{FF2B5EF4-FFF2-40B4-BE49-F238E27FC236}">
                <a16:creationId xmlns:a16="http://schemas.microsoft.com/office/drawing/2014/main" id="{E7F7C57F-825B-4D45-B05D-9FCD05340D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86" y="2048946"/>
            <a:ext cx="6206070" cy="19112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6DA5B0-2E19-4603-A8C5-60D96E35773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6137"/>
          <a:stretch/>
        </p:blipFill>
        <p:spPr>
          <a:xfrm>
            <a:off x="932729" y="4631094"/>
            <a:ext cx="5163271" cy="1517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31CDB6-474D-4131-A9D7-AB99E025FA34}"/>
              </a:ext>
            </a:extLst>
          </p:cNvPr>
          <p:cNvSpPr txBox="1"/>
          <p:nvPr/>
        </p:nvSpPr>
        <p:spPr>
          <a:xfrm>
            <a:off x="7540487" y="1756556"/>
            <a:ext cx="36151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Regression and decision tree show similar values. </a:t>
            </a:r>
          </a:p>
          <a:p>
            <a:endParaRPr lang="en-US" dirty="0"/>
          </a:p>
          <a:p>
            <a:r>
              <a:rPr lang="en-US" dirty="0"/>
              <a:t>KNN was included only in this part as additional models for comparation. But the result for this model are not significantly better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A74837-E533-440E-8B52-8A2733A456B7}"/>
              </a:ext>
            </a:extLst>
          </p:cNvPr>
          <p:cNvSpPr txBox="1"/>
          <p:nvPr/>
        </p:nvSpPr>
        <p:spPr>
          <a:xfrm flipH="1">
            <a:off x="920515" y="4261762"/>
            <a:ext cx="2238579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Confusion Matrix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BC6BFC-E1F2-45CB-B264-4BA666B6DD18}"/>
              </a:ext>
            </a:extLst>
          </p:cNvPr>
          <p:cNvSpPr txBox="1"/>
          <p:nvPr/>
        </p:nvSpPr>
        <p:spPr>
          <a:xfrm>
            <a:off x="7540487" y="4069876"/>
            <a:ext cx="3779296" cy="2358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CA" sz="18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Regression model 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has more TN for training and validation data.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CA" sz="1800" b="1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Decision tree 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has more TP for training and validation data. 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Regarding FN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decision tree shows lower counts FN than regression and KNN.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8458E07E-105F-4F8B-9347-5385647F119F}"/>
              </a:ext>
            </a:extLst>
          </p:cNvPr>
          <p:cNvCxnSpPr/>
          <p:nvPr/>
        </p:nvCxnSpPr>
        <p:spPr>
          <a:xfrm flipV="1">
            <a:off x="4346713" y="4261762"/>
            <a:ext cx="3061252" cy="369332"/>
          </a:xfrm>
          <a:prstGeom prst="bentConnector3">
            <a:avLst>
              <a:gd name="adj1" fmla="val -21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517EE5F7-0311-4C95-A6AA-8F4D89C7D14E}"/>
              </a:ext>
            </a:extLst>
          </p:cNvPr>
          <p:cNvCxnSpPr>
            <a:cxnSpLocks/>
          </p:cNvCxnSpPr>
          <p:nvPr/>
        </p:nvCxnSpPr>
        <p:spPr>
          <a:xfrm>
            <a:off x="5534332" y="4674763"/>
            <a:ext cx="1939894" cy="325663"/>
          </a:xfrm>
          <a:prstGeom prst="bentConnector3">
            <a:avLst>
              <a:gd name="adj1" fmla="val 841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121B7CE-22EE-4A08-AE00-62BA10504E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59271" y="59734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339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8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CE01E-6E98-4665-B10C-16262A7B9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D36E4-590A-4B06-A750-EFE201F76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Regression and decision tree show similar values.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Both models select Glucose, BMI and Age as important variables for determining if a patient has diabetes.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Confusion matrix shows that regression model has more TN, decision tree more TP.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3353496-7ECD-406C-8F24-BB87451867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85443" y="55642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39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793</TotalTime>
  <Words>338</Words>
  <Application>Microsoft Office PowerPoint</Application>
  <PresentationFormat>Widescreen</PresentationFormat>
  <Paragraphs>65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Wingdings</vt:lpstr>
      <vt:lpstr>Retrospect</vt:lpstr>
      <vt:lpstr> Predictive analysis Final Project Test_diabetes</vt:lpstr>
      <vt:lpstr>Objective</vt:lpstr>
      <vt:lpstr>Dataset- 9 variables</vt:lpstr>
      <vt:lpstr>Data preparation – Data cleaning</vt:lpstr>
      <vt:lpstr>Modelling</vt:lpstr>
      <vt:lpstr>Regression Model - Stepwise</vt:lpstr>
      <vt:lpstr>Decision tree</vt:lpstr>
      <vt:lpstr>Comparing models</vt:lpstr>
      <vt:lpstr>Conclusion</vt:lpstr>
      <vt:lpstr>Recommendation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NCC BAN 210  Predictive analysis Final Project Test_diabetes</dc:title>
  <dc:creator>Bianca Finol Hernandez</dc:creator>
  <cp:lastModifiedBy>Bianca Finol Hernandez</cp:lastModifiedBy>
  <cp:revision>24</cp:revision>
  <dcterms:created xsi:type="dcterms:W3CDTF">2021-12-13T03:11:52Z</dcterms:created>
  <dcterms:modified xsi:type="dcterms:W3CDTF">2022-09-16T23:00:15Z</dcterms:modified>
</cp:coreProperties>
</file>

<file path=docProps/thumbnail.jpeg>
</file>